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9144000" cy="6858000" type="screen4x3"/>
  <p:notesSz cx="6858000" cy="9144000"/>
  <p:defaultTextStyle>
    <a:defPPr>
      <a:defRPr lang="sr-Latn-R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1440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DAC43-43EA-4608-8DF7-EC16A04AD0BF}" type="datetimeFigureOut">
              <a:rPr lang="sr-Latn-RS" smtClean="0"/>
              <a:t>07.07.2022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88E43-18F1-4111-971B-80CC505F08C6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965920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DAC43-43EA-4608-8DF7-EC16A04AD0BF}" type="datetimeFigureOut">
              <a:rPr lang="sr-Latn-RS" smtClean="0"/>
              <a:t>07.07.2022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88E43-18F1-4111-971B-80CC505F08C6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3266854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DAC43-43EA-4608-8DF7-EC16A04AD0BF}" type="datetimeFigureOut">
              <a:rPr lang="sr-Latn-RS" smtClean="0"/>
              <a:t>07.07.2022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88E43-18F1-4111-971B-80CC505F08C6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1508213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DAC43-43EA-4608-8DF7-EC16A04AD0BF}" type="datetimeFigureOut">
              <a:rPr lang="sr-Latn-RS" smtClean="0"/>
              <a:t>07.07.2022</a:t>
            </a:fld>
            <a:endParaRPr lang="sr-Latn-R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88E43-18F1-4111-971B-80CC505F08C6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487255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DAC43-43EA-4608-8DF7-EC16A04AD0BF}" type="datetimeFigureOut">
              <a:rPr lang="sr-Latn-RS" smtClean="0"/>
              <a:t>07.07.2022</a:t>
            </a:fld>
            <a:endParaRPr lang="sr-Latn-R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88E43-18F1-4111-971B-80CC505F08C6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7820814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DAC43-43EA-4608-8DF7-EC16A04AD0BF}" type="datetimeFigureOut">
              <a:rPr lang="sr-Latn-RS" smtClean="0"/>
              <a:t>07.07.2022</a:t>
            </a:fld>
            <a:endParaRPr lang="sr-Latn-R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88E43-18F1-4111-971B-80CC505F08C6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3048171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DAC43-43EA-4608-8DF7-EC16A04AD0BF}" type="datetimeFigureOut">
              <a:rPr lang="sr-Latn-RS" smtClean="0"/>
              <a:t>07.07.2022</a:t>
            </a:fld>
            <a:endParaRPr lang="sr-Latn-R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88E43-18F1-4111-971B-80CC505F08C6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9783206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DAC43-43EA-4608-8DF7-EC16A04AD0BF}" type="datetimeFigureOut">
              <a:rPr lang="sr-Latn-RS" smtClean="0"/>
              <a:t>07.07.2022</a:t>
            </a:fld>
            <a:endParaRPr lang="sr-Latn-R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88E43-18F1-4111-971B-80CC505F08C6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0400902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r-Latn-R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DAC43-43EA-4608-8DF7-EC16A04AD0BF}" type="datetimeFigureOut">
              <a:rPr lang="sr-Latn-RS" smtClean="0"/>
              <a:t>07.07.2022</a:t>
            </a:fld>
            <a:endParaRPr lang="sr-Latn-R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88E43-18F1-4111-971B-80CC505F08C6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6294406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DAC43-43EA-4608-8DF7-EC16A04AD0BF}" type="datetimeFigureOut">
              <a:rPr lang="sr-Latn-RS" smtClean="0"/>
              <a:t>07.07.2022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88E43-18F1-4111-971B-80CC505F08C6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9054712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DAC43-43EA-4608-8DF7-EC16A04AD0BF}" type="datetimeFigureOut">
              <a:rPr lang="sr-Latn-RS" smtClean="0"/>
              <a:t>07.07.2022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88E43-18F1-4111-971B-80CC505F08C6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40285819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sr-Latn-R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DDAC43-43EA-4608-8DF7-EC16A04AD0BF}" type="datetimeFigureOut">
              <a:rPr lang="sr-Latn-RS" smtClean="0"/>
              <a:t>07.07.2022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F88E43-18F1-4111-971B-80CC505F08C6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7218363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R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125" y="538162"/>
            <a:ext cx="8667750" cy="578167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sr-Latn-RS" sz="6000" dirty="0" smtClean="0">
                <a:solidFill>
                  <a:schemeClr val="bg1"/>
                </a:solidFill>
              </a:rPr>
              <a:t>KAKO IZBECI TROVANJE GLJIVAMA</a:t>
            </a:r>
            <a:endParaRPr lang="sr-Latn-RS" sz="6000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828600" y="4869160"/>
            <a:ext cx="6400800" cy="1752600"/>
          </a:xfrm>
        </p:spPr>
        <p:txBody>
          <a:bodyPr/>
          <a:lstStyle/>
          <a:p>
            <a:r>
              <a:rPr lang="sr-Latn-RS" dirty="0" smtClean="0">
                <a:solidFill>
                  <a:schemeClr val="bg1"/>
                </a:solidFill>
              </a:rPr>
              <a:t>VLADIMIR JANJIC</a:t>
            </a:r>
            <a:endParaRPr lang="sr-Latn-R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3788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/>
              <a:t>STA SU </a:t>
            </a:r>
            <a:r>
              <a:rPr lang="sr-Latn-RS" dirty="0" smtClean="0"/>
              <a:t>GLJIVE?</a:t>
            </a:r>
            <a:endParaRPr lang="sr-Latn-RS" dirty="0"/>
          </a:p>
        </p:txBody>
      </p:sp>
      <p:pic>
        <p:nvPicPr>
          <p:cNvPr id="1026" name="Picture 2" descr="F:\predavanje o otrovnosti\1 muhara vlasina (2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484784"/>
            <a:ext cx="5275930" cy="4997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1848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dirty="0"/>
              <a:t>DA LI SU GLJIVE BILJKE</a:t>
            </a:r>
            <a:r>
              <a:rPr lang="sr-Latn-RS" dirty="0" smtClean="0"/>
              <a:t>?</a:t>
            </a:r>
            <a:endParaRPr lang="sr-Latn-RS" dirty="0"/>
          </a:p>
        </p:txBody>
      </p:sp>
      <p:pic>
        <p:nvPicPr>
          <p:cNvPr id="2050" name="Picture 2" descr="F:\predavanje o otrovnosti\2 sp-lekovito-bilj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556792"/>
            <a:ext cx="7488832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5384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RS" dirty="0"/>
              <a:t>DA LI SU GLJIVE ZIVOTINJE?</a:t>
            </a:r>
          </a:p>
        </p:txBody>
      </p:sp>
      <p:pic>
        <p:nvPicPr>
          <p:cNvPr id="3074" name="Picture 2" descr="F:\predavanje o otrovnosti\3 novaK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10" t="31938" r="21984" b="26202"/>
          <a:stretch/>
        </p:blipFill>
        <p:spPr bwMode="auto">
          <a:xfrm>
            <a:off x="1691680" y="1417638"/>
            <a:ext cx="5760640" cy="5116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1035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Latn-RS" dirty="0" smtClean="0"/>
              <a:t>KAKO ZIVE I KAKO SE RAZMNOZAVAJU?</a:t>
            </a:r>
            <a:endParaRPr lang="sr-Latn-RS" dirty="0"/>
          </a:p>
        </p:txBody>
      </p:sp>
      <p:pic>
        <p:nvPicPr>
          <p:cNvPr id="4" name="Image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827584" y="1368152"/>
            <a:ext cx="7632848" cy="5517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427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Latn-RS" dirty="0" smtClean="0"/>
              <a:t>DA LI JE REC O ODBRAMBENOM MEHANIZMU?</a:t>
            </a:r>
            <a:endParaRPr lang="sr-Latn-RS" dirty="0"/>
          </a:p>
        </p:txBody>
      </p:sp>
      <p:pic>
        <p:nvPicPr>
          <p:cNvPr id="4098" name="Picture 2" descr="F:\predavanje o otrovnosti\5 poskok-06a71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551019"/>
            <a:ext cx="6984776" cy="4656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2103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Latn-RS" dirty="0" smtClean="0"/>
              <a:t>SLOZENOST KOMPLETNOG CARSTVA GLJIVA</a:t>
            </a:r>
            <a:endParaRPr lang="sr-Latn-RS" dirty="0"/>
          </a:p>
        </p:txBody>
      </p:sp>
      <p:pic>
        <p:nvPicPr>
          <p:cNvPr id="5122" name="Picture 2" descr="F:\predavanje o otrovnosti\6 babino uvce (1)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34" r="-13945" b="27442"/>
          <a:stretch/>
        </p:blipFill>
        <p:spPr bwMode="auto">
          <a:xfrm>
            <a:off x="2051720" y="1700808"/>
            <a:ext cx="5507015" cy="4822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1181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Latn-RS" dirty="0" smtClean="0"/>
              <a:t>SLOZENOST KOMPLETNOG CARSTVA GLJIVA</a:t>
            </a:r>
            <a:endParaRPr lang="sr-Latn-RS" dirty="0"/>
          </a:p>
        </p:txBody>
      </p:sp>
      <p:pic>
        <p:nvPicPr>
          <p:cNvPr id="6146" name="Picture 2" descr="F:\predavanje o otrovnosti\7 betulina (1)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978" b="20660"/>
          <a:stretch/>
        </p:blipFill>
        <p:spPr bwMode="auto">
          <a:xfrm>
            <a:off x="2123728" y="1628800"/>
            <a:ext cx="4740792" cy="4777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8044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Latn-RS" dirty="0" smtClean="0"/>
              <a:t>SLOZENOST KOMPLETNOG CARSTVA GLJIVA</a:t>
            </a:r>
            <a:endParaRPr lang="sr-Latn-RS" dirty="0"/>
          </a:p>
        </p:txBody>
      </p:sp>
      <p:pic>
        <p:nvPicPr>
          <p:cNvPr id="7170" name="Picture 2" descr="F:\predavanje o otrovnosti\8 sumsko pile (2)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676" r="1" b="14728"/>
          <a:stretch/>
        </p:blipFill>
        <p:spPr bwMode="auto">
          <a:xfrm>
            <a:off x="574629" y="1412776"/>
            <a:ext cx="3493315" cy="5011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F:\predavanje o otrovnosti\9 tartuf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07"/>
          <a:stretch/>
        </p:blipFill>
        <p:spPr bwMode="auto">
          <a:xfrm>
            <a:off x="4499992" y="1533545"/>
            <a:ext cx="4083918" cy="4769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0492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Latn-RS" dirty="0" smtClean="0"/>
              <a:t>SLOZENOST KOMPLETNOG CARSTVA GLJIVA</a:t>
            </a:r>
            <a:endParaRPr lang="sr-Latn-RS" dirty="0"/>
          </a:p>
        </p:txBody>
      </p:sp>
      <p:pic>
        <p:nvPicPr>
          <p:cNvPr id="8194" name="Picture 2" descr="F:\predavanje o otrovnosti\10 leponogi vrganj (1)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74" b="13178"/>
          <a:stretch/>
        </p:blipFill>
        <p:spPr bwMode="auto">
          <a:xfrm>
            <a:off x="1948780" y="1556792"/>
            <a:ext cx="5143500" cy="4954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4516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Latn-RS" dirty="0" smtClean="0"/>
              <a:t>SLOZENOST KOMPLETNOG CARSTVA GLJIVA</a:t>
            </a:r>
            <a:endParaRPr lang="sr-Latn-RS" dirty="0"/>
          </a:p>
        </p:txBody>
      </p:sp>
      <p:pic>
        <p:nvPicPr>
          <p:cNvPr id="9218" name="Picture 2" descr="F:\predavanje o otrovnosti\11 lkjubicasta bukovaca (2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484784"/>
            <a:ext cx="5671271" cy="5023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68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r-Latn-RS" sz="3600" dirty="0" smtClean="0"/>
              <a:t>SLOZENOST KOMPLETNOG CARSTVA GLJIVA</a:t>
            </a:r>
            <a:endParaRPr lang="sr-Latn-RS" sz="3600" dirty="0"/>
          </a:p>
        </p:txBody>
      </p:sp>
      <p:pic>
        <p:nvPicPr>
          <p:cNvPr id="10242" name="Picture 2" descr="F:\predavanje o otrovnosti\11-a bukvina brada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031"/>
          <a:stretch/>
        </p:blipFill>
        <p:spPr bwMode="auto">
          <a:xfrm>
            <a:off x="1907704" y="1484784"/>
            <a:ext cx="5143500" cy="5209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237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dirty="0" smtClean="0"/>
              <a:t>RAZLICITI RODOVI GLJIVA</a:t>
            </a:r>
            <a:endParaRPr lang="sr-Latn-RS" dirty="0"/>
          </a:p>
        </p:txBody>
      </p:sp>
      <p:pic>
        <p:nvPicPr>
          <p:cNvPr id="11267" name="Picture 3" descr="F:\predavanje o otrovnosti\12biserka 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7" y="1340768"/>
            <a:ext cx="2936925" cy="522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2485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dirty="0" smtClean="0"/>
              <a:t>RAZLICITI RODOVI GLJIVA</a:t>
            </a:r>
            <a:endParaRPr lang="sr-Latn-RS" dirty="0"/>
          </a:p>
        </p:txBody>
      </p:sp>
      <p:pic>
        <p:nvPicPr>
          <p:cNvPr id="12290" name="Picture 2" descr="F:\predavanje o otrovnosti\13 xantopus 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412776"/>
            <a:ext cx="3783862" cy="5045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4836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dirty="0" smtClean="0"/>
              <a:t>RAZLICITI RODOVI GLJIVA</a:t>
            </a:r>
            <a:endParaRPr lang="sr-Latn-RS" dirty="0"/>
          </a:p>
        </p:txBody>
      </p:sp>
      <p:pic>
        <p:nvPicPr>
          <p:cNvPr id="13314" name="Picture 2" descr="F:\predavanje o otrovnosti\14 xarempelina 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484784"/>
            <a:ext cx="2916324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F:\predavanje o otrovnosti\15 pesnicka gljiva (1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484784"/>
            <a:ext cx="3705876" cy="4941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8741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dirty="0" smtClean="0"/>
              <a:t>RAZLICITI RODOVI GLJIVA</a:t>
            </a:r>
            <a:endParaRPr lang="sr-Latn-RS" dirty="0"/>
          </a:p>
        </p:txBody>
      </p:sp>
      <p:pic>
        <p:nvPicPr>
          <p:cNvPr id="14338" name="Picture 2" descr="F:\predavanje o otrovnosti\16 bukovac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412776"/>
            <a:ext cx="7020272" cy="5251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736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dirty="0" smtClean="0"/>
              <a:t>RAZLICITI RODOVI GLJIVA</a:t>
            </a:r>
            <a:endParaRPr lang="sr-Latn-RS" dirty="0"/>
          </a:p>
        </p:txBody>
      </p:sp>
      <p:pic>
        <p:nvPicPr>
          <p:cNvPr id="15362" name="Picture 2" descr="F:\predavanje o otrovnosti\17 cortinarius orleanis (1)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484"/>
          <a:stretch/>
        </p:blipFill>
        <p:spPr bwMode="auto">
          <a:xfrm>
            <a:off x="2699792" y="1268760"/>
            <a:ext cx="3701447" cy="5232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2424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dirty="0" smtClean="0"/>
              <a:t>RAZLICITI RODOVI GLJIVA</a:t>
            </a:r>
            <a:endParaRPr lang="sr-Latn-RS" dirty="0"/>
          </a:p>
        </p:txBody>
      </p:sp>
      <p:pic>
        <p:nvPicPr>
          <p:cNvPr id="16386" name="Picture 2" descr="F:\predavanje o otrovnosti\17 cortinarius sp.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196752"/>
            <a:ext cx="7308304" cy="5481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6309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dirty="0" smtClean="0"/>
              <a:t>OTROVNOST NEOTROVNIH VRSTA</a:t>
            </a:r>
            <a:endParaRPr lang="sr-Latn-RS" dirty="0"/>
          </a:p>
        </p:txBody>
      </p:sp>
      <p:pic>
        <p:nvPicPr>
          <p:cNvPr id="17410" name="Picture 2" descr="F:\predavanje o otrovnosti\18 sampinjoni-zoreba-500-g-ntl-488498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365043"/>
            <a:ext cx="7740352" cy="5087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1290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dirty="0" smtClean="0"/>
              <a:t>NEUROTOKSIN MUSAKRIN</a:t>
            </a:r>
            <a:endParaRPr lang="sr-Latn-RS" dirty="0"/>
          </a:p>
        </p:txBody>
      </p:sp>
      <p:pic>
        <p:nvPicPr>
          <p:cNvPr id="18434" name="Picture 2" descr="F:\predavanje o otrovnosti\19 zavodnica 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57"/>
          <a:stretch/>
        </p:blipFill>
        <p:spPr bwMode="auto">
          <a:xfrm>
            <a:off x="2339752" y="1340768"/>
            <a:ext cx="4515966" cy="5156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6587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dirty="0" smtClean="0"/>
              <a:t>NEUROTOKSIN GIROMITRIN</a:t>
            </a:r>
            <a:endParaRPr lang="sr-Latn-RS" dirty="0"/>
          </a:p>
        </p:txBody>
      </p:sp>
      <p:pic>
        <p:nvPicPr>
          <p:cNvPr id="19458" name="Picture 2" descr="F:\predavanje o otrovnosti\20 hrčak (2)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78" r="7070"/>
          <a:stretch/>
        </p:blipFill>
        <p:spPr bwMode="auto">
          <a:xfrm rot="16200000" flipV="1">
            <a:off x="1883889" y="1553512"/>
            <a:ext cx="5211671" cy="4731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9655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Latn-RS" dirty="0" smtClean="0"/>
              <a:t>NEUROTOKSIN – PANTERINSKI SINDROM</a:t>
            </a:r>
            <a:endParaRPr lang="sr-Latn-RS" dirty="0"/>
          </a:p>
        </p:txBody>
      </p:sp>
      <p:pic>
        <p:nvPicPr>
          <p:cNvPr id="20482" name="Picture 2" descr="F:\predavanje o otrovnosti\21 panterka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20" t="5335" r="20977"/>
          <a:stretch/>
        </p:blipFill>
        <p:spPr bwMode="auto">
          <a:xfrm rot="16200000">
            <a:off x="2074474" y="1769936"/>
            <a:ext cx="4896542" cy="4418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8489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dirty="0" smtClean="0"/>
              <a:t>NEUROTOKSIN – PSILOCIBIN</a:t>
            </a:r>
            <a:endParaRPr lang="sr-Latn-RS" dirty="0"/>
          </a:p>
        </p:txBody>
      </p:sp>
      <p:pic>
        <p:nvPicPr>
          <p:cNvPr id="21506" name="Picture 2" descr="F:\predavanje o otrovnosti\22 fungo_Psilocybe_Serbica_04_by_ImmobiliareGargano Sat-Puglia Gargan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332148"/>
            <a:ext cx="7020272" cy="526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436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dirty="0" smtClean="0"/>
              <a:t>NEUROTOKSIN – PSILOCIBIN</a:t>
            </a:r>
            <a:endParaRPr lang="sr-Latn-RS" dirty="0"/>
          </a:p>
        </p:txBody>
      </p:sp>
      <p:pic>
        <p:nvPicPr>
          <p:cNvPr id="22530" name="Picture 2" descr="F:\predavanje o otrovnosti\22 Psilocybe-Serbica-Strai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72816"/>
            <a:ext cx="8064896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0232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dirty="0" smtClean="0"/>
              <a:t>GASTROINTENSTINALNI SINDROM</a:t>
            </a:r>
            <a:endParaRPr lang="sr-Latn-RS" dirty="0"/>
          </a:p>
        </p:txBody>
      </p:sp>
      <p:pic>
        <p:nvPicPr>
          <p:cNvPr id="23554" name="Picture 2" descr="F:\predavanje o otrovnosti\23 otrovni sampinjon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25"/>
          <a:stretch/>
        </p:blipFill>
        <p:spPr bwMode="auto">
          <a:xfrm>
            <a:off x="2267744" y="1340768"/>
            <a:ext cx="5143500" cy="5326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3077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dirty="0" smtClean="0"/>
              <a:t>KOPRINSKI SINDROM</a:t>
            </a:r>
            <a:endParaRPr lang="sr-Latn-RS" dirty="0"/>
          </a:p>
        </p:txBody>
      </p:sp>
      <p:pic>
        <p:nvPicPr>
          <p:cNvPr id="24579" name="Picture 3" descr="F:\predavanje o otrovnosti\24 coprinus atramentariu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268760"/>
            <a:ext cx="6811415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6332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dirty="0" smtClean="0"/>
              <a:t>HEPATOTOKSINI</a:t>
            </a:r>
            <a:endParaRPr lang="sr-Latn-RS" dirty="0"/>
          </a:p>
        </p:txBody>
      </p:sp>
      <p:pic>
        <p:nvPicPr>
          <p:cNvPr id="25603" name="Picture 3" descr="F:\predavanje o otrovnosti\25 zelena pupavka 1.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36"/>
          <a:stretch/>
        </p:blipFill>
        <p:spPr bwMode="auto">
          <a:xfrm>
            <a:off x="2000250" y="1196752"/>
            <a:ext cx="5143500" cy="5305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7865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dirty="0" smtClean="0"/>
              <a:t>NEFROTOKSINI</a:t>
            </a:r>
            <a:endParaRPr lang="sr-Latn-RS" dirty="0"/>
          </a:p>
        </p:txBody>
      </p:sp>
      <p:pic>
        <p:nvPicPr>
          <p:cNvPr id="26626" name="Picture 2" descr="F:\predavanje o otrovnosti\26 cortinarius sp.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84" r="17260" b="2248"/>
          <a:stretch/>
        </p:blipFill>
        <p:spPr bwMode="auto">
          <a:xfrm rot="16200000">
            <a:off x="1765850" y="1169801"/>
            <a:ext cx="5444864" cy="5449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6049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dirty="0"/>
              <a:t>M</a:t>
            </a:r>
            <a:r>
              <a:rPr lang="sr-Latn-RS" dirty="0" smtClean="0"/>
              <a:t>IOTOKSINI</a:t>
            </a:r>
            <a:endParaRPr lang="sr-Latn-RS" dirty="0"/>
          </a:p>
        </p:txBody>
      </p:sp>
      <p:pic>
        <p:nvPicPr>
          <p:cNvPr id="27650" name="Picture 2" descr="F:\predavanje o otrovnosti\27 zelenjaca 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56" y="1475699"/>
            <a:ext cx="8100392" cy="4556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2466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dirty="0" smtClean="0"/>
              <a:t>HEMATOLOSKI TOKSINI</a:t>
            </a:r>
            <a:endParaRPr lang="sr-Latn-RS" dirty="0"/>
          </a:p>
        </p:txBody>
      </p:sp>
      <p:pic>
        <p:nvPicPr>
          <p:cNvPr id="28674" name="Picture 2" descr="F:\predavanje o otrovnosti\28 Paxillus_involutus(bg-0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104" y="1196752"/>
            <a:ext cx="7308304" cy="5481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9446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dirty="0" smtClean="0"/>
              <a:t>RESPIRATORNI SINDROM</a:t>
            </a:r>
            <a:endParaRPr lang="sr-Latn-RS" dirty="0"/>
          </a:p>
        </p:txBody>
      </p:sp>
      <p:pic>
        <p:nvPicPr>
          <p:cNvPr id="29698" name="Picture 2" descr="F:\predavanje o otrovnosti\29 puhara utriformis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" t="8992" r="11" b="33643"/>
          <a:stretch/>
        </p:blipFill>
        <p:spPr bwMode="auto">
          <a:xfrm>
            <a:off x="1907704" y="1236632"/>
            <a:ext cx="5256584" cy="536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7944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dirty="0" smtClean="0"/>
              <a:t>RESPIRATORNI SINDROM</a:t>
            </a:r>
            <a:endParaRPr lang="sr-Latn-RS" dirty="0"/>
          </a:p>
        </p:txBody>
      </p:sp>
      <p:pic>
        <p:nvPicPr>
          <p:cNvPr id="30722" name="Picture 2" descr="F:\predavanje o otrovnosti\29 vrganji 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340768"/>
            <a:ext cx="7020272" cy="526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7658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dirty="0" smtClean="0"/>
              <a:t>DVOJNICE I OPASNOSTI ZAMENE</a:t>
            </a:r>
            <a:endParaRPr lang="sr-Latn-RS" dirty="0"/>
          </a:p>
        </p:txBody>
      </p:sp>
      <p:pic>
        <p:nvPicPr>
          <p:cNvPr id="31746" name="Picture 2" descr="F:\predavanje o otrovnosti\30 lisicarka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71" r="22643"/>
          <a:stretch/>
        </p:blipFill>
        <p:spPr bwMode="auto">
          <a:xfrm>
            <a:off x="827584" y="1268760"/>
            <a:ext cx="3551275" cy="526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47" name="Picture 3" descr="F:\predavanje o otrovnosti\31 zavodnica 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25" t="13643"/>
          <a:stretch/>
        </p:blipFill>
        <p:spPr bwMode="auto">
          <a:xfrm>
            <a:off x="4788024" y="1258679"/>
            <a:ext cx="3981446" cy="52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309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dirty="0" smtClean="0"/>
              <a:t>DVOJNICE I OPASNOSTI ZAMENE</a:t>
            </a:r>
            <a:endParaRPr lang="sr-Latn-RS" dirty="0"/>
          </a:p>
        </p:txBody>
      </p:sp>
      <p:pic>
        <p:nvPicPr>
          <p:cNvPr id="32770" name="Picture 2" descr="F:\predavanje o otrovnosti\32 biserka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718"/>
          <a:stretch/>
        </p:blipFill>
        <p:spPr bwMode="auto">
          <a:xfrm>
            <a:off x="1063512" y="1556792"/>
            <a:ext cx="3508488" cy="4695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2" name="Picture 4" descr="F:\predavanje o otrovnosti\33 apanterka+biserka (3)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67"/>
          <a:stretch/>
        </p:blipFill>
        <p:spPr bwMode="auto">
          <a:xfrm>
            <a:off x="5220072" y="1541999"/>
            <a:ext cx="2864478" cy="4707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9732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dirty="0" smtClean="0"/>
              <a:t>DVOJNICE I OPASNOSTI ZAMENE</a:t>
            </a:r>
            <a:endParaRPr lang="sr-Latn-RS" dirty="0"/>
          </a:p>
        </p:txBody>
      </p:sp>
      <p:pic>
        <p:nvPicPr>
          <p:cNvPr id="33794" name="Picture 2" descr="F:\predavanje o otrovnosti\33 apanterka+biserka (2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282249" y="-235408"/>
            <a:ext cx="4608511" cy="8192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3880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dirty="0" smtClean="0"/>
              <a:t>DVOJNICE I OPASNOSTI ZAMENE</a:t>
            </a:r>
            <a:endParaRPr lang="sr-Latn-RS" dirty="0"/>
          </a:p>
        </p:txBody>
      </p:sp>
      <p:pic>
        <p:nvPicPr>
          <p:cNvPr id="34818" name="Picture 2" descr="F:\predavanje o otrovnosti\33 apanterka+biserka (4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84784"/>
            <a:ext cx="8388424" cy="4718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4852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dirty="0" smtClean="0"/>
              <a:t>DVOJNICE I OPASNOSTI ZAMENE</a:t>
            </a:r>
            <a:endParaRPr lang="sr-Latn-RS" dirty="0"/>
          </a:p>
        </p:txBody>
      </p:sp>
      <p:pic>
        <p:nvPicPr>
          <p:cNvPr id="35842" name="Picture 2" descr="F:\predavanje o otrovnosti\33 apanterka+biserka (5)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00" r="16919"/>
          <a:stretch/>
        </p:blipFill>
        <p:spPr bwMode="auto">
          <a:xfrm rot="16200000">
            <a:off x="1875248" y="1589249"/>
            <a:ext cx="5516984" cy="4731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6980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dirty="0" smtClean="0"/>
              <a:t>DVOJNICE I OPASNOSTI ZAMENE</a:t>
            </a:r>
            <a:endParaRPr lang="sr-Latn-RS" dirty="0"/>
          </a:p>
        </p:txBody>
      </p:sp>
      <p:pic>
        <p:nvPicPr>
          <p:cNvPr id="36867" name="Picture 3" descr="F:\predavanje o otrovnosti\34 golubica virescens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281"/>
          <a:stretch/>
        </p:blipFill>
        <p:spPr bwMode="auto">
          <a:xfrm>
            <a:off x="534712" y="1336811"/>
            <a:ext cx="3605240" cy="5045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:\predavanje o otrovnosti\35 zelena pupavka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59" t="16124" r="18677" b="23721"/>
          <a:stretch/>
        </p:blipFill>
        <p:spPr bwMode="auto">
          <a:xfrm>
            <a:off x="4489308" y="1336810"/>
            <a:ext cx="4187148" cy="5045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3111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dirty="0" smtClean="0"/>
              <a:t>DVOJNICE I OPASNOSTI ZAMENE</a:t>
            </a:r>
            <a:endParaRPr lang="sr-Latn-RS" dirty="0"/>
          </a:p>
        </p:txBody>
      </p:sp>
      <p:pic>
        <p:nvPicPr>
          <p:cNvPr id="37892" name="Picture 4" descr="F:\predavanje o otrovnosti\36 sampinjoni (2)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49" t="6400" r="21074" b="6400"/>
          <a:stretch/>
        </p:blipFill>
        <p:spPr bwMode="auto">
          <a:xfrm>
            <a:off x="755576" y="1612631"/>
            <a:ext cx="4167963" cy="4685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3" name="Picture 5" descr="F:\predavanje o otrovnosti\37 verna (2)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44" b="14659"/>
          <a:stretch/>
        </p:blipFill>
        <p:spPr bwMode="auto">
          <a:xfrm>
            <a:off x="5292080" y="1612631"/>
            <a:ext cx="3467984" cy="4685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8677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dirty="0" smtClean="0"/>
              <a:t>DVOJNICE I OPASNOSTI ZAMENE</a:t>
            </a:r>
            <a:endParaRPr lang="sr-Latn-RS" dirty="0"/>
          </a:p>
        </p:txBody>
      </p:sp>
      <p:pic>
        <p:nvPicPr>
          <p:cNvPr id="38914" name="Picture 2" descr="F:\predavanje o otrovnosti\38 sampinjoni (3)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37" t="5906" r="22819" b="5447"/>
          <a:stretch/>
        </p:blipFill>
        <p:spPr bwMode="auto">
          <a:xfrm>
            <a:off x="323528" y="1548429"/>
            <a:ext cx="4253024" cy="5018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915" name="Picture 3" descr="F:\predavanje o otrovnosti\39 otrovni sampinjon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86"/>
          <a:stretch/>
        </p:blipFill>
        <p:spPr bwMode="auto">
          <a:xfrm>
            <a:off x="4860032" y="1547000"/>
            <a:ext cx="3995184" cy="4965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4839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RS" dirty="0" smtClean="0"/>
              <a:t>DVOJNICE I OPASNOSTI ZAMENE</a:t>
            </a:r>
            <a:endParaRPr lang="sr-Latn-RS" dirty="0"/>
          </a:p>
        </p:txBody>
      </p:sp>
      <p:pic>
        <p:nvPicPr>
          <p:cNvPr id="39938" name="Picture 2" descr="F:\predavanje o otrovnosti\40 smrcak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556792"/>
            <a:ext cx="4697760" cy="4509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39" name="Picture 3" descr="F:\predavanje o otrovnosti\41 hrčak (2)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44" r="14419"/>
          <a:stretch/>
        </p:blipFill>
        <p:spPr bwMode="auto">
          <a:xfrm rot="16200000">
            <a:off x="4328770" y="1652576"/>
            <a:ext cx="4512549" cy="4314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3383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145</Words>
  <Application>Microsoft Office PowerPoint</Application>
  <PresentationFormat>On-screen Show (4:3)</PresentationFormat>
  <Paragraphs>42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4" baseType="lpstr">
      <vt:lpstr>Arial</vt:lpstr>
      <vt:lpstr>Calibri</vt:lpstr>
      <vt:lpstr>Office Theme</vt:lpstr>
      <vt:lpstr>KAKO IZBECI TROVANJE GLJIVAMA</vt:lpstr>
      <vt:lpstr>STA SU GLJIVE?</vt:lpstr>
      <vt:lpstr>DA LI SU GLJIVE BILJKE?</vt:lpstr>
      <vt:lpstr>DA LI SU GLJIVE ZIVOTINJE?</vt:lpstr>
      <vt:lpstr>KAKO ZIVE I KAKO SE RAZMNOZAVAJU?</vt:lpstr>
      <vt:lpstr>DA LI JE REC O ODBRAMBENOM MEHANIZMU?</vt:lpstr>
      <vt:lpstr>SLOZENOST KOMPLETNOG CARSTVA GLJIVA</vt:lpstr>
      <vt:lpstr>SLOZENOST KOMPLETNOG CARSTVA GLJIVA</vt:lpstr>
      <vt:lpstr>SLOZENOST KOMPLETNOG CARSTVA GLJIVA</vt:lpstr>
      <vt:lpstr>SLOZENOST KOMPLETNOG CARSTVA GLJIVA</vt:lpstr>
      <vt:lpstr>SLOZENOST KOMPLETNOG CARSTVA GLJIVA</vt:lpstr>
      <vt:lpstr>SLOZENOST KOMPLETNOG CARSTVA GLJIVA</vt:lpstr>
      <vt:lpstr>RAZLICITI RODOVI GLJIVA</vt:lpstr>
      <vt:lpstr>RAZLICITI RODOVI GLJIVA</vt:lpstr>
      <vt:lpstr>RAZLICITI RODOVI GLJIVA</vt:lpstr>
      <vt:lpstr>RAZLICITI RODOVI GLJIVA</vt:lpstr>
      <vt:lpstr>RAZLICITI RODOVI GLJIVA</vt:lpstr>
      <vt:lpstr>RAZLICITI RODOVI GLJIVA</vt:lpstr>
      <vt:lpstr>OTROVNOST NEOTROVNIH VRSTA</vt:lpstr>
      <vt:lpstr>NEUROTOKSIN MUSAKRIN</vt:lpstr>
      <vt:lpstr>NEUROTOKSIN GIROMITRIN</vt:lpstr>
      <vt:lpstr>NEUROTOKSIN – PANTERINSKI SINDROM</vt:lpstr>
      <vt:lpstr>NEUROTOKSIN – PSILOCIBIN</vt:lpstr>
      <vt:lpstr>NEUROTOKSIN – PSILOCIBIN</vt:lpstr>
      <vt:lpstr>GASTROINTENSTINALNI SINDROM</vt:lpstr>
      <vt:lpstr>KOPRINSKI SINDROM</vt:lpstr>
      <vt:lpstr>HEPATOTOKSINI</vt:lpstr>
      <vt:lpstr>NEFROTOKSINI</vt:lpstr>
      <vt:lpstr>MIOTOKSINI</vt:lpstr>
      <vt:lpstr>HEMATOLOSKI TOKSINI</vt:lpstr>
      <vt:lpstr>RESPIRATORNI SINDROM</vt:lpstr>
      <vt:lpstr>RESPIRATORNI SINDROM</vt:lpstr>
      <vt:lpstr>DVOJNICE I OPASNOSTI ZAMENE</vt:lpstr>
      <vt:lpstr>DVOJNICE I OPASNOSTI ZAMENE</vt:lpstr>
      <vt:lpstr>DVOJNICE I OPASNOSTI ZAMENE</vt:lpstr>
      <vt:lpstr>DVOJNICE I OPASNOSTI ZAMENE</vt:lpstr>
      <vt:lpstr>DVOJNICE I OPASNOSTI ZAMENE</vt:lpstr>
      <vt:lpstr>DVOJNICE I OPASNOSTI ZAMENE</vt:lpstr>
      <vt:lpstr>DVOJNICE I OPASNOSTI ZAMENE</vt:lpstr>
      <vt:lpstr>DVOJNICE I OPASNOSTI ZAMENE</vt:lpstr>
      <vt:lpstr>DVOJNICE I OPASNOSTI ZAMENE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KAKO IZBECI TROVANJE GLJIVAMA</dc:title>
  <dc:creator>Korisnik</dc:creator>
  <cp:lastModifiedBy>Marko Popović</cp:lastModifiedBy>
  <cp:revision>12</cp:revision>
  <dcterms:created xsi:type="dcterms:W3CDTF">2010-12-31T23:24:01Z</dcterms:created>
  <dcterms:modified xsi:type="dcterms:W3CDTF">2022-07-07T06:01:35Z</dcterms:modified>
</cp:coreProperties>
</file>